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144000" cy="6858000" type="screen4x3"/>
  <p:notesSz cx="6858000" cy="9144000"/>
  <p:embeddedFontLst>
    <p:embeddedFont>
      <p:font typeface="Noto Sans" panose="020B050204050402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 userDrawn="1">
          <p15:clr>
            <a:srgbClr val="A4A3A4"/>
          </p15:clr>
        </p15:guide>
        <p15:guide id="2" pos="4920" userDrawn="1">
          <p15:clr>
            <a:srgbClr val="A4A3A4"/>
          </p15:clr>
        </p15:guide>
        <p15:guide id="3" pos="39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DFBA34-D140-FC6C-9FDE-9E587C31056E}" name="Damaris Ziemski" initials="DZ" userId="a9dc81bf6e239b3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0D3E"/>
    <a:srgbClr val="91D5DB"/>
    <a:srgbClr val="FFFFFF"/>
    <a:srgbClr val="5F0E3E"/>
    <a:srgbClr val="272833"/>
    <a:srgbClr val="336BAB"/>
    <a:srgbClr val="3676C0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809" autoAdjust="0"/>
  </p:normalViewPr>
  <p:slideViewPr>
    <p:cSldViewPr snapToGrid="0" showGuides="1">
      <p:cViewPr varScale="1">
        <p:scale>
          <a:sx n="51" d="100"/>
          <a:sy n="51" d="100"/>
        </p:scale>
        <p:origin x="2040" y="44"/>
      </p:cViewPr>
      <p:guideLst>
        <p:guide orient="horz" pos="1632"/>
        <p:guide pos="4920"/>
        <p:guide pos="3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microsoft.com/office/2018/10/relationships/authors" Target="authors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67108360700835E-2"/>
          <c:y val="9.1552646376101152E-2"/>
          <c:w val="0.98763289163929913"/>
          <c:h val="0.68294997437574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F0D3E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66927057207654"/>
                      <c:h val="0.181482641696889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EA4-482C-8F1F-07C02D4FB1F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66927057207654"/>
                      <c:h val="0.156513738139770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EA4-482C-8F1F-07C02D4FB1F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17016985544241"/>
                      <c:h val="0.156513738139770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EA4-482C-8F1F-07C02D4FB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18-34</c:v>
                </c:pt>
                <c:pt idx="1">
                  <c:v>35-64</c:v>
                </c:pt>
                <c:pt idx="2">
                  <c:v>65+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0.32</c:v>
                </c:pt>
                <c:pt idx="1">
                  <c:v>0.52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A4-482C-8F1F-07C02D4FB1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overlap val="-27"/>
        <c:axId val="683359327"/>
        <c:axId val="638109855"/>
      </c:barChart>
      <c:catAx>
        <c:axId val="6833593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38109855"/>
        <c:crosses val="autoZero"/>
        <c:auto val="1"/>
        <c:lblAlgn val="ctr"/>
        <c:lblOffset val="100"/>
        <c:noMultiLvlLbl val="0"/>
      </c:catAx>
      <c:valAx>
        <c:axId val="638109855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83359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369791357442165E-3"/>
          <c:y val="5.7108168266744606E-2"/>
          <c:w val="0.9920630208642558"/>
          <c:h val="0.7720366706387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F0D3E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749847128352477"/>
                      <c:h val="0.235466083593767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0B0-4C54-AE52-8F84CB7B9804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415088384824746"/>
                      <c:h val="0.235466359518671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0B0-4C54-AE52-8F84CB7B980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0.62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0-4C54-AE52-8F84CB7B98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-27"/>
        <c:axId val="679153759"/>
        <c:axId val="684420047"/>
      </c:barChart>
      <c:catAx>
        <c:axId val="679153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84420047"/>
        <c:crosses val="autoZero"/>
        <c:auto val="1"/>
        <c:lblAlgn val="ctr"/>
        <c:lblOffset val="100"/>
        <c:noMultiLvlLbl val="0"/>
      </c:catAx>
      <c:valAx>
        <c:axId val="68442004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79153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686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36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11" Type="http://schemas.openxmlformats.org/officeDocument/2006/relationships/image" Target="../media/image8.jpeg"/><Relationship Id="rId5" Type="http://schemas.openxmlformats.org/officeDocument/2006/relationships/chart" Target="../charts/chart1.xml"/><Relationship Id="rId15" Type="http://schemas.openxmlformats.org/officeDocument/2006/relationships/image" Target="../media/image12.emf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C253B9-C7F9-8241-AEC1-E4A30094DBFA}"/>
              </a:ext>
            </a:extLst>
          </p:cNvPr>
          <p:cNvSpPr/>
          <p:nvPr/>
        </p:nvSpPr>
        <p:spPr>
          <a:xfrm>
            <a:off x="6429060" y="0"/>
            <a:ext cx="2714940" cy="6443850"/>
          </a:xfrm>
          <a:prstGeom prst="rect">
            <a:avLst/>
          </a:prstGeom>
          <a:solidFill>
            <a:srgbClr val="91D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6A673DCD-4CD2-9B2F-ED3D-C53A9B339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8965" y="210152"/>
            <a:ext cx="2714940" cy="166864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5BC2496-62CF-D8B1-57C2-01A7968E3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6" y="6410325"/>
            <a:ext cx="8645524" cy="232667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8" name="Freeform 30">
            <a:extLst>
              <a:ext uri="{FF2B5EF4-FFF2-40B4-BE49-F238E27FC236}">
                <a16:creationId xmlns:a16="http://schemas.microsoft.com/office/drawing/2014/main" id="{58F2A456-36B5-4353-93DA-BE429C61CA18}"/>
              </a:ext>
            </a:extLst>
          </p:cNvPr>
          <p:cNvSpPr>
            <a:spLocks/>
          </p:cNvSpPr>
          <p:nvPr/>
        </p:nvSpPr>
        <p:spPr bwMode="auto">
          <a:xfrm>
            <a:off x="1" y="6235700"/>
            <a:ext cx="9144000" cy="622300"/>
          </a:xfrm>
          <a:custGeom>
            <a:avLst/>
            <a:gdLst>
              <a:gd name="T0" fmla="*/ 0 w 3168"/>
              <a:gd name="T1" fmla="*/ 0 h 210"/>
              <a:gd name="T2" fmla="*/ 252 w 3168"/>
              <a:gd name="T3" fmla="*/ 0 h 210"/>
              <a:gd name="T4" fmla="*/ 390 w 3168"/>
              <a:gd name="T5" fmla="*/ 112 h 210"/>
              <a:gd name="T6" fmla="*/ 3168 w 3168"/>
              <a:gd name="T7" fmla="*/ 112 h 210"/>
              <a:gd name="T8" fmla="*/ 3168 w 3168"/>
              <a:gd name="T9" fmla="*/ 210 h 210"/>
              <a:gd name="T10" fmla="*/ 0 w 3168"/>
              <a:gd name="T11" fmla="*/ 210 h 210"/>
              <a:gd name="T12" fmla="*/ 0 w 3168"/>
              <a:gd name="T1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68" h="210">
                <a:moveTo>
                  <a:pt x="0" y="0"/>
                </a:moveTo>
                <a:cubicBezTo>
                  <a:pt x="0" y="0"/>
                  <a:pt x="182" y="0"/>
                  <a:pt x="252" y="0"/>
                </a:cubicBezTo>
                <a:cubicBezTo>
                  <a:pt x="341" y="0"/>
                  <a:pt x="302" y="112"/>
                  <a:pt x="390" y="112"/>
                </a:cubicBezTo>
                <a:cubicBezTo>
                  <a:pt x="1077" y="112"/>
                  <a:pt x="3168" y="112"/>
                  <a:pt x="3168" y="112"/>
                </a:cubicBezTo>
                <a:cubicBezTo>
                  <a:pt x="3168" y="210"/>
                  <a:pt x="3168" y="210"/>
                  <a:pt x="3168" y="210"/>
                </a:cubicBezTo>
                <a:cubicBezTo>
                  <a:pt x="0" y="210"/>
                  <a:pt x="0" y="210"/>
                  <a:pt x="0" y="2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98FE96-3C02-7168-6837-15A8867AC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6443850"/>
            <a:ext cx="161262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600" b="0" i="0" u="none" strike="noStrike" cap="none" spc="300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INSIGHTS BY 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pitchFamily="34" charset="0"/>
              </a:rPr>
              <a:t>FuturiTopLine.com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4C569C-4B22-CC60-D1AB-8CD3877B8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4169" y="6435725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9F198C82-19D6-8CB8-7D97-FF85F1BC8F8B}"/>
              </a:ext>
            </a:extLst>
          </p:cNvPr>
          <p:cNvSpPr txBox="1">
            <a:spLocks/>
          </p:cNvSpPr>
          <p:nvPr/>
        </p:nvSpPr>
        <p:spPr>
          <a:xfrm>
            <a:off x="1043608" y="6588854"/>
            <a:ext cx="6514006" cy="232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600" kern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CHAMPAIGN/SPRINGFIELD; SCB. MID-TIER: SP22/SP23; </a:t>
            </a:r>
            <a:r>
              <a:rPr lang="en-US" sz="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TSA</a:t>
            </a:r>
            <a:r>
              <a:rPr lang="en-US" sz="600" kern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African American A18+; </a:t>
            </a:r>
            <a:r>
              <a:rPr lang="en-US" sz="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Urban format</a:t>
            </a:r>
            <a:r>
              <a:rPr lang="en-US" sz="600" kern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M-Su 6a-12m;</a:t>
            </a:r>
          </a:p>
          <a:p>
            <a:pPr>
              <a:spcBef>
                <a:spcPct val="0"/>
              </a:spcBef>
            </a:pPr>
            <a:r>
              <a:rPr lang="en-US" sz="600" kern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Target Persons %; Target Index vs. Market Average of 100. Copyright © 2024 Futuri Media LLC, TOPLINE. All Rights Reserved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B7DCB5-C7E0-C0C8-290F-E994B6A6688D}"/>
              </a:ext>
            </a:extLst>
          </p:cNvPr>
          <p:cNvSpPr txBox="1"/>
          <p:nvPr/>
        </p:nvSpPr>
        <p:spPr>
          <a:xfrm>
            <a:off x="3860348" y="434986"/>
            <a:ext cx="2380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97.9 The Vibe is Chambana’s Home for R&amp;B And Old School!!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A47C5E-FBBC-04E5-81C3-C40B3BFCB895}"/>
              </a:ext>
            </a:extLst>
          </p:cNvPr>
          <p:cNvSpPr txBox="1"/>
          <p:nvPr/>
        </p:nvSpPr>
        <p:spPr>
          <a:xfrm>
            <a:off x="220859" y="1915277"/>
            <a:ext cx="606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Our listeners are household decision makers in their peak transitory years!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70E07BA-94EA-8AC7-454B-8DE91718A1BE}"/>
              </a:ext>
            </a:extLst>
          </p:cNvPr>
          <p:cNvCxnSpPr/>
          <p:nvPr/>
        </p:nvCxnSpPr>
        <p:spPr>
          <a:xfrm>
            <a:off x="158474" y="2419306"/>
            <a:ext cx="6075977" cy="0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2F93DFA-D2C0-D0B1-194E-EB6FF36A9373}"/>
              </a:ext>
            </a:extLst>
          </p:cNvPr>
          <p:cNvSpPr txBox="1"/>
          <p:nvPr/>
        </p:nvSpPr>
        <p:spPr>
          <a:xfrm>
            <a:off x="245736" y="4134085"/>
            <a:ext cx="9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42%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8F61C1-C231-D4FD-24A3-C10127B7C9A3}"/>
              </a:ext>
            </a:extLst>
          </p:cNvPr>
          <p:cNvSpPr txBox="1"/>
          <p:nvPr/>
        </p:nvSpPr>
        <p:spPr>
          <a:xfrm>
            <a:off x="245736" y="2500643"/>
            <a:ext cx="9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61%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65DF0F6-DDA3-69CF-5BFD-CC0E1613DB49}"/>
              </a:ext>
            </a:extLst>
          </p:cNvPr>
          <p:cNvCxnSpPr/>
          <p:nvPr/>
        </p:nvCxnSpPr>
        <p:spPr>
          <a:xfrm>
            <a:off x="158474" y="3961908"/>
            <a:ext cx="6075977" cy="0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AC03A3A-6A8A-471F-9EC6-12753A47D050}"/>
              </a:ext>
            </a:extLst>
          </p:cNvPr>
          <p:cNvCxnSpPr>
            <a:cxnSpLocks/>
          </p:cNvCxnSpPr>
          <p:nvPr/>
        </p:nvCxnSpPr>
        <p:spPr>
          <a:xfrm>
            <a:off x="158474" y="4780480"/>
            <a:ext cx="2165626" cy="0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6DD0CB8-C8B8-E9C5-D305-02AD808EC2D9}"/>
              </a:ext>
            </a:extLst>
          </p:cNvPr>
          <p:cNvCxnSpPr>
            <a:cxnSpLocks/>
          </p:cNvCxnSpPr>
          <p:nvPr/>
        </p:nvCxnSpPr>
        <p:spPr>
          <a:xfrm>
            <a:off x="2545589" y="4155440"/>
            <a:ext cx="0" cy="2064714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72FD941-93E3-5887-67EC-2A879F570AA8}"/>
              </a:ext>
            </a:extLst>
          </p:cNvPr>
          <p:cNvCxnSpPr>
            <a:cxnSpLocks/>
          </p:cNvCxnSpPr>
          <p:nvPr/>
        </p:nvCxnSpPr>
        <p:spPr>
          <a:xfrm>
            <a:off x="2144037" y="2605677"/>
            <a:ext cx="0" cy="1178923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CFB68258-FEA9-56F6-6143-AFAF27975FCD}"/>
              </a:ext>
            </a:extLst>
          </p:cNvPr>
          <p:cNvSpPr txBox="1"/>
          <p:nvPr/>
        </p:nvSpPr>
        <p:spPr>
          <a:xfrm>
            <a:off x="1044733" y="4160429"/>
            <a:ext cx="1211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One+ children (&lt;18)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3497F2-86DD-A119-44F6-841AEBED0396}"/>
              </a:ext>
            </a:extLst>
          </p:cNvPr>
          <p:cNvSpPr txBox="1"/>
          <p:nvPr/>
        </p:nvSpPr>
        <p:spPr>
          <a:xfrm>
            <a:off x="245736" y="2959507"/>
            <a:ext cx="1684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More likely than the market average to purchase a home in the next year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665772E-1FFF-0D58-9186-73587B79F818}"/>
              </a:ext>
            </a:extLst>
          </p:cNvPr>
          <p:cNvSpPr txBox="1"/>
          <p:nvPr/>
        </p:nvSpPr>
        <p:spPr>
          <a:xfrm>
            <a:off x="245736" y="4893245"/>
            <a:ext cx="9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42%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3C76AB5-4B83-87B3-059A-49E06493C017}"/>
              </a:ext>
            </a:extLst>
          </p:cNvPr>
          <p:cNvSpPr txBox="1"/>
          <p:nvPr/>
        </p:nvSpPr>
        <p:spPr>
          <a:xfrm>
            <a:off x="1044733" y="4912959"/>
            <a:ext cx="134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Have four+ in the household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067E97F-2897-243A-EF98-DF5220D9F673}"/>
              </a:ext>
            </a:extLst>
          </p:cNvPr>
          <p:cNvSpPr txBox="1"/>
          <p:nvPr/>
        </p:nvSpPr>
        <p:spPr>
          <a:xfrm>
            <a:off x="245736" y="5598925"/>
            <a:ext cx="9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29%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399EE45-8572-4747-8718-14FB93759B02}"/>
              </a:ext>
            </a:extLst>
          </p:cNvPr>
          <p:cNvSpPr txBox="1"/>
          <p:nvPr/>
        </p:nvSpPr>
        <p:spPr>
          <a:xfrm>
            <a:off x="1044733" y="5715326"/>
            <a:ext cx="1616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Earn $50,000+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DED2971-3F58-9A2C-719A-85E8B67F15F3}"/>
              </a:ext>
            </a:extLst>
          </p:cNvPr>
          <p:cNvSpPr txBox="1"/>
          <p:nvPr/>
        </p:nvSpPr>
        <p:spPr>
          <a:xfrm>
            <a:off x="2286526" y="2500643"/>
            <a:ext cx="9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74%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DA8976-86A1-F25E-E001-D68E7D356F4E}"/>
              </a:ext>
            </a:extLst>
          </p:cNvPr>
          <p:cNvSpPr txBox="1"/>
          <p:nvPr/>
        </p:nvSpPr>
        <p:spPr>
          <a:xfrm>
            <a:off x="2281908" y="2959507"/>
            <a:ext cx="220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More likely than the market average to purchase or lease a midsize car in the next year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33704BD-9813-E5C1-BDC1-D752FD072EB2}"/>
              </a:ext>
            </a:extLst>
          </p:cNvPr>
          <p:cNvSpPr txBox="1"/>
          <p:nvPr/>
        </p:nvSpPr>
        <p:spPr>
          <a:xfrm>
            <a:off x="4728023" y="2500643"/>
            <a:ext cx="9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22%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E94DD0A-E661-C93E-DBD8-0BBDF663FCBD}"/>
              </a:ext>
            </a:extLst>
          </p:cNvPr>
          <p:cNvSpPr txBox="1"/>
          <p:nvPr/>
        </p:nvSpPr>
        <p:spPr>
          <a:xfrm>
            <a:off x="4723406" y="2959507"/>
            <a:ext cx="127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Plan to go back to school in the next year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DD67BCA-BEF3-20D4-6418-7A6A16F48704}"/>
              </a:ext>
            </a:extLst>
          </p:cNvPr>
          <p:cNvSpPr txBox="1"/>
          <p:nvPr/>
        </p:nvSpPr>
        <p:spPr>
          <a:xfrm>
            <a:off x="2741192" y="4116707"/>
            <a:ext cx="174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Age Breakdown</a:t>
            </a:r>
          </a:p>
        </p:txBody>
      </p:sp>
      <p:graphicFrame>
        <p:nvGraphicFramePr>
          <p:cNvPr id="79" name="Chart 78">
            <a:extLst>
              <a:ext uri="{FF2B5EF4-FFF2-40B4-BE49-F238E27FC236}">
                <a16:creationId xmlns:a16="http://schemas.microsoft.com/office/drawing/2014/main" id="{DFB6AB24-268B-6D53-943E-F7E03886A3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980103"/>
              </p:ext>
            </p:extLst>
          </p:nvPr>
        </p:nvGraphicFramePr>
        <p:xfrm>
          <a:off x="2778732" y="4573768"/>
          <a:ext cx="2047038" cy="175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70849D9F-809F-DF07-F3D0-E3190CE580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6206109"/>
              </p:ext>
            </p:extLst>
          </p:nvPr>
        </p:nvGraphicFramePr>
        <p:xfrm>
          <a:off x="4984184" y="4485126"/>
          <a:ext cx="1239602" cy="177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4" name="Graphic 83">
            <a:extLst>
              <a:ext uri="{FF2B5EF4-FFF2-40B4-BE49-F238E27FC236}">
                <a16:creationId xmlns:a16="http://schemas.microsoft.com/office/drawing/2014/main" id="{9FD4D537-F50F-2862-9E1C-B656899A4F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82528" y="4552163"/>
            <a:ext cx="285750" cy="285750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913B5FD7-78ED-ABE9-9150-1EDE7A869E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84648" y="4971031"/>
            <a:ext cx="285750" cy="2857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FDDF6A7-063A-B947-7461-DF4F905DC837}"/>
              </a:ext>
            </a:extLst>
          </p:cNvPr>
          <p:cNvGrpSpPr/>
          <p:nvPr/>
        </p:nvGrpSpPr>
        <p:grpSpPr>
          <a:xfrm>
            <a:off x="6700329" y="1028965"/>
            <a:ext cx="2346154" cy="600164"/>
            <a:chOff x="7425650" y="3200007"/>
            <a:chExt cx="1645605" cy="420958"/>
          </a:xfrm>
        </p:grpSpPr>
        <p:sp>
          <p:nvSpPr>
            <p:cNvPr id="4" name="Rectangle 51">
              <a:extLst>
                <a:ext uri="{FF2B5EF4-FFF2-40B4-BE49-F238E27FC236}">
                  <a16:creationId xmlns:a16="http://schemas.microsoft.com/office/drawing/2014/main" id="{0483A1BD-B7AD-B42A-8043-E74B593198E3}"/>
                </a:ext>
              </a:extLst>
            </p:cNvPr>
            <p:cNvSpPr/>
            <p:nvPr/>
          </p:nvSpPr>
          <p:spPr>
            <a:xfrm>
              <a:off x="7844759" y="3200007"/>
              <a:ext cx="1226496" cy="420958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en-US" sz="1100" dirty="0">
                  <a:cs typeface="Arial" panose="020B0604020202020204" pitchFamily="34" charset="0"/>
                </a:rPr>
                <a:t>M-F 6a-10a </a:t>
              </a:r>
              <a:endParaRPr lang="pl-PL" sz="1100" dirty="0">
                <a:cs typeface="Arial" panose="020B0604020202020204" pitchFamily="34" charset="0"/>
              </a:endParaRPr>
            </a:p>
            <a:p>
              <a:r>
                <a:rPr lang="en-US" sz="1100" b="1" dirty="0">
                  <a:cs typeface="Arial" panose="020B0604020202020204" pitchFamily="34" charset="0"/>
                </a:rPr>
                <a:t>The Steve Harvey Morning Show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702328-A15F-4BA7-C3B4-B02A588A63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6" r="16666"/>
            <a:stretch/>
          </p:blipFill>
          <p:spPr>
            <a:xfrm>
              <a:off x="7425650" y="3219763"/>
              <a:ext cx="376336" cy="3763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8B38E7E-F669-C414-ED8C-E8E0D493ECAF}"/>
              </a:ext>
            </a:extLst>
          </p:cNvPr>
          <p:cNvSpPr txBox="1"/>
          <p:nvPr/>
        </p:nvSpPr>
        <p:spPr>
          <a:xfrm>
            <a:off x="6639371" y="210153"/>
            <a:ext cx="2315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97.9 The Vibe Lineup</a:t>
            </a:r>
            <a:endParaRPr lang="en-US" sz="16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E48727-6AD5-D845-95DB-F859484A8D28}"/>
              </a:ext>
            </a:extLst>
          </p:cNvPr>
          <p:cNvGrpSpPr/>
          <p:nvPr/>
        </p:nvGrpSpPr>
        <p:grpSpPr>
          <a:xfrm>
            <a:off x="6700329" y="1942410"/>
            <a:ext cx="2346154" cy="536540"/>
            <a:chOff x="7425650" y="3219763"/>
            <a:chExt cx="1645605" cy="376332"/>
          </a:xfrm>
        </p:grpSpPr>
        <p:sp>
          <p:nvSpPr>
            <p:cNvPr id="11" name="Rectangle 51">
              <a:extLst>
                <a:ext uri="{FF2B5EF4-FFF2-40B4-BE49-F238E27FC236}">
                  <a16:creationId xmlns:a16="http://schemas.microsoft.com/office/drawing/2014/main" id="{8548BFC8-D808-F5C5-8C83-68C279BA6F49}"/>
                </a:ext>
              </a:extLst>
            </p:cNvPr>
            <p:cNvSpPr/>
            <p:nvPr/>
          </p:nvSpPr>
          <p:spPr>
            <a:xfrm>
              <a:off x="7844759" y="3259373"/>
              <a:ext cx="1226496" cy="302226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en-US" sz="1100" dirty="0">
                  <a:cs typeface="Arial" panose="020B0604020202020204" pitchFamily="34" charset="0"/>
                </a:rPr>
                <a:t>M-F Middays</a:t>
              </a:r>
              <a:endParaRPr lang="pl-PL" sz="1100" dirty="0">
                <a:cs typeface="Arial" panose="020B0604020202020204" pitchFamily="34" charset="0"/>
              </a:endParaRPr>
            </a:p>
            <a:p>
              <a:r>
                <a:rPr lang="en-US" sz="1100" b="1" dirty="0">
                  <a:cs typeface="Arial" panose="020B0604020202020204" pitchFamily="34" charset="0"/>
                </a:rPr>
                <a:t>Motown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7980808-B29E-1123-371C-D57B83FA5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0853" b="-40853"/>
            <a:stretch/>
          </p:blipFill>
          <p:spPr>
            <a:xfrm>
              <a:off x="7425650" y="3219763"/>
              <a:ext cx="376336" cy="3763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1B9BEA-832A-3D83-23FD-77BED6C8113A}"/>
              </a:ext>
            </a:extLst>
          </p:cNvPr>
          <p:cNvGrpSpPr/>
          <p:nvPr/>
        </p:nvGrpSpPr>
        <p:grpSpPr>
          <a:xfrm>
            <a:off x="6700329" y="2792231"/>
            <a:ext cx="2346154" cy="536540"/>
            <a:chOff x="7425650" y="3219763"/>
            <a:chExt cx="1645605" cy="376332"/>
          </a:xfrm>
        </p:grpSpPr>
        <p:sp>
          <p:nvSpPr>
            <p:cNvPr id="14" name="Rectangle 51">
              <a:extLst>
                <a:ext uri="{FF2B5EF4-FFF2-40B4-BE49-F238E27FC236}">
                  <a16:creationId xmlns:a16="http://schemas.microsoft.com/office/drawing/2014/main" id="{F5839F34-6273-A2E1-8968-61C431033632}"/>
                </a:ext>
              </a:extLst>
            </p:cNvPr>
            <p:cNvSpPr/>
            <p:nvPr/>
          </p:nvSpPr>
          <p:spPr>
            <a:xfrm>
              <a:off x="7844759" y="3259373"/>
              <a:ext cx="1226496" cy="302226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en-US" sz="1100" dirty="0">
                  <a:cs typeface="Arial" panose="020B0604020202020204" pitchFamily="34" charset="0"/>
                </a:rPr>
                <a:t>M-F 3-7p </a:t>
              </a:r>
              <a:endParaRPr lang="pl-PL" sz="1100" dirty="0">
                <a:cs typeface="Arial" panose="020B0604020202020204" pitchFamily="34" charset="0"/>
              </a:endParaRPr>
            </a:p>
            <a:p>
              <a:r>
                <a:rPr lang="en-US" sz="1100" b="1" dirty="0">
                  <a:cs typeface="Arial" panose="020B0604020202020204" pitchFamily="34" charset="0"/>
                </a:rPr>
                <a:t>Callie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E99DB66-6558-9A9E-2BBC-9EC3A3520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9" b="26135"/>
            <a:stretch/>
          </p:blipFill>
          <p:spPr>
            <a:xfrm>
              <a:off x="7425650" y="3219763"/>
              <a:ext cx="376336" cy="3763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0C30D8-9437-9CE4-2856-041D82377EA9}"/>
              </a:ext>
            </a:extLst>
          </p:cNvPr>
          <p:cNvGrpSpPr/>
          <p:nvPr/>
        </p:nvGrpSpPr>
        <p:grpSpPr>
          <a:xfrm>
            <a:off x="6700329" y="3642052"/>
            <a:ext cx="2346154" cy="536540"/>
            <a:chOff x="7425650" y="3219763"/>
            <a:chExt cx="1645605" cy="376332"/>
          </a:xfrm>
        </p:grpSpPr>
        <p:sp>
          <p:nvSpPr>
            <p:cNvPr id="23" name="Rectangle 51">
              <a:extLst>
                <a:ext uri="{FF2B5EF4-FFF2-40B4-BE49-F238E27FC236}">
                  <a16:creationId xmlns:a16="http://schemas.microsoft.com/office/drawing/2014/main" id="{F9F05143-A0C5-4D6E-BA5A-F6D84674737F}"/>
                </a:ext>
              </a:extLst>
            </p:cNvPr>
            <p:cNvSpPr/>
            <p:nvPr/>
          </p:nvSpPr>
          <p:spPr>
            <a:xfrm>
              <a:off x="7844759" y="3259373"/>
              <a:ext cx="1226496" cy="302226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en-US" sz="1100" dirty="0">
                  <a:cs typeface="Arial" panose="020B0604020202020204" pitchFamily="34" charset="0"/>
                </a:rPr>
                <a:t>M-F 7p-12a</a:t>
              </a:r>
              <a:endParaRPr lang="pl-PL" sz="1100" dirty="0">
                <a:cs typeface="Arial" panose="020B0604020202020204" pitchFamily="34" charset="0"/>
              </a:endParaRPr>
            </a:p>
            <a:p>
              <a:r>
                <a:rPr lang="en-US" sz="1100" b="1" dirty="0">
                  <a:cs typeface="Arial" panose="020B0604020202020204" pitchFamily="34" charset="0"/>
                </a:rPr>
                <a:t>The Sweat Hotel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DEA4EDE-ED51-1D9C-672D-E7768C7382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11" b="20489"/>
            <a:stretch/>
          </p:blipFill>
          <p:spPr>
            <a:xfrm>
              <a:off x="7425650" y="3219763"/>
              <a:ext cx="376336" cy="3763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668391-2E5A-361A-F058-0218779AC560}"/>
              </a:ext>
            </a:extLst>
          </p:cNvPr>
          <p:cNvGrpSpPr/>
          <p:nvPr/>
        </p:nvGrpSpPr>
        <p:grpSpPr>
          <a:xfrm>
            <a:off x="6700329" y="4491873"/>
            <a:ext cx="2346154" cy="600164"/>
            <a:chOff x="7425650" y="3200007"/>
            <a:chExt cx="1645605" cy="420958"/>
          </a:xfrm>
        </p:grpSpPr>
        <p:sp>
          <p:nvSpPr>
            <p:cNvPr id="26" name="Rectangle 51">
              <a:extLst>
                <a:ext uri="{FF2B5EF4-FFF2-40B4-BE49-F238E27FC236}">
                  <a16:creationId xmlns:a16="http://schemas.microsoft.com/office/drawing/2014/main" id="{7730141F-2EC6-04BC-3078-79F0D1947A41}"/>
                </a:ext>
              </a:extLst>
            </p:cNvPr>
            <p:cNvSpPr/>
            <p:nvPr/>
          </p:nvSpPr>
          <p:spPr>
            <a:xfrm>
              <a:off x="7844759" y="3200007"/>
              <a:ext cx="1226496" cy="420958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en-US" sz="1100" dirty="0">
                  <a:cs typeface="Arial" panose="020B0604020202020204" pitchFamily="34" charset="0"/>
                </a:rPr>
                <a:t>Sat 6a-10a </a:t>
              </a:r>
              <a:endParaRPr lang="pl-PL" sz="1100" dirty="0">
                <a:cs typeface="Arial" panose="020B0604020202020204" pitchFamily="34" charset="0"/>
              </a:endParaRPr>
            </a:p>
            <a:p>
              <a:r>
                <a:rPr lang="en-US" sz="1100" b="1" dirty="0">
                  <a:cs typeface="Arial" panose="020B0604020202020204" pitchFamily="34" charset="0"/>
                </a:rPr>
                <a:t>The Steve Harvey Morning Show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5C00174-2353-F055-68CA-554743023A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6" r="16666"/>
            <a:stretch/>
          </p:blipFill>
          <p:spPr>
            <a:xfrm>
              <a:off x="7425650" y="3219763"/>
              <a:ext cx="376336" cy="3763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551A42-0B77-3E9A-AA71-7191E040FA0B}"/>
              </a:ext>
            </a:extLst>
          </p:cNvPr>
          <p:cNvCxnSpPr>
            <a:cxnSpLocks/>
          </p:cNvCxnSpPr>
          <p:nvPr/>
        </p:nvCxnSpPr>
        <p:spPr>
          <a:xfrm>
            <a:off x="6639371" y="702009"/>
            <a:ext cx="2199829" cy="0"/>
          </a:xfrm>
          <a:prstGeom prst="line">
            <a:avLst/>
          </a:prstGeom>
          <a:ln w="12700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1F2378-2324-23FC-CDEA-CBB45C5FBADA}"/>
              </a:ext>
            </a:extLst>
          </p:cNvPr>
          <p:cNvGrpSpPr/>
          <p:nvPr/>
        </p:nvGrpSpPr>
        <p:grpSpPr>
          <a:xfrm>
            <a:off x="6700329" y="5405319"/>
            <a:ext cx="2346154" cy="536540"/>
            <a:chOff x="7425650" y="3219763"/>
            <a:chExt cx="1645605" cy="376332"/>
          </a:xfrm>
        </p:grpSpPr>
        <p:sp>
          <p:nvSpPr>
            <p:cNvPr id="33" name="Rectangle 51">
              <a:extLst>
                <a:ext uri="{FF2B5EF4-FFF2-40B4-BE49-F238E27FC236}">
                  <a16:creationId xmlns:a16="http://schemas.microsoft.com/office/drawing/2014/main" id="{A78F9B15-F424-D137-F653-AEE62E2126B1}"/>
                </a:ext>
              </a:extLst>
            </p:cNvPr>
            <p:cNvSpPr/>
            <p:nvPr/>
          </p:nvSpPr>
          <p:spPr>
            <a:xfrm>
              <a:off x="7844759" y="3259373"/>
              <a:ext cx="1226496" cy="302226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en-US" sz="1100" dirty="0">
                  <a:cs typeface="Arial" panose="020B0604020202020204" pitchFamily="34" charset="0"/>
                </a:rPr>
                <a:t>Sun 6a-10a </a:t>
              </a:r>
              <a:endParaRPr lang="pl-PL" sz="1100" dirty="0">
                <a:cs typeface="Arial" panose="020B0604020202020204" pitchFamily="34" charset="0"/>
              </a:endParaRPr>
            </a:p>
            <a:p>
              <a:r>
                <a:rPr lang="en-US" sz="1100" b="1" dirty="0">
                  <a:cs typeface="Arial" panose="020B0604020202020204" pitchFamily="34" charset="0"/>
                </a:rPr>
                <a:t>Gospel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656EB39-7514-0AB5-594C-0BB8F56648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0853" b="-40853"/>
            <a:stretch/>
          </p:blipFill>
          <p:spPr>
            <a:xfrm>
              <a:off x="7425650" y="3219763"/>
              <a:ext cx="376336" cy="3763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5D5C608-CACF-F95D-3740-43AAB304D45B}"/>
              </a:ext>
            </a:extLst>
          </p:cNvPr>
          <p:cNvCxnSpPr>
            <a:cxnSpLocks/>
          </p:cNvCxnSpPr>
          <p:nvPr/>
        </p:nvCxnSpPr>
        <p:spPr>
          <a:xfrm>
            <a:off x="4544337" y="2605677"/>
            <a:ext cx="0" cy="1178923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0A6F567-3AEF-5A70-F2F7-4944CE1CD560}"/>
              </a:ext>
            </a:extLst>
          </p:cNvPr>
          <p:cNvCxnSpPr>
            <a:cxnSpLocks/>
          </p:cNvCxnSpPr>
          <p:nvPr/>
        </p:nvCxnSpPr>
        <p:spPr>
          <a:xfrm>
            <a:off x="158474" y="5528192"/>
            <a:ext cx="2165626" cy="0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24D697C-59B0-6E90-13D7-3CAD531BAB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206" y="6338887"/>
            <a:ext cx="705917" cy="430063"/>
          </a:xfrm>
          <a:prstGeom prst="rect">
            <a:avLst/>
          </a:prstGeom>
        </p:spPr>
      </p:pic>
      <p:pic>
        <p:nvPicPr>
          <p:cNvPr id="22" name="Picture 21" descr="A logo for a radio station&#10;&#10;Description automatically generated">
            <a:extLst>
              <a:ext uri="{FF2B5EF4-FFF2-40B4-BE49-F238E27FC236}">
                <a16:creationId xmlns:a16="http://schemas.microsoft.com/office/drawing/2014/main" id="{54A9F06E-1CA2-7E6A-8DE8-FB310C112E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1" y="262690"/>
            <a:ext cx="3143850" cy="15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58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1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187</Words>
  <Application>Microsoft Office PowerPoint</Application>
  <PresentationFormat>On-screen Show (4:3)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Noto Sans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Ilic</dc:creator>
  <cp:lastModifiedBy>Jamie Ulrey</cp:lastModifiedBy>
  <cp:revision>19</cp:revision>
  <dcterms:created xsi:type="dcterms:W3CDTF">2023-12-20T15:47:37Z</dcterms:created>
  <dcterms:modified xsi:type="dcterms:W3CDTF">2024-01-22T16:44:48Z</dcterms:modified>
</cp:coreProperties>
</file>